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6" r:id="rId5"/>
    <p:sldId id="259" r:id="rId6"/>
    <p:sldId id="268" r:id="rId7"/>
    <p:sldId id="260" r:id="rId8"/>
  </p:sldIdLst>
  <p:sldSz cx="18288000" cy="10287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lacial Indifferenc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363200" y="978360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TYÖTURVALLISUUS JA ERGONOMIA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Rakennustyöntekijä leikkaamassa metallia">
            <a:extLst>
              <a:ext uri="{FF2B5EF4-FFF2-40B4-BE49-F238E27FC236}">
                <a16:creationId xmlns:a16="http://schemas.microsoft.com/office/drawing/2014/main" id="{F6095BCC-E4B1-41C1-932A-856B7ADE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-114300"/>
            <a:ext cx="19874107" cy="106745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51036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>
                  <a:solidFill>
                    <a:srgbClr val="FEFFF8"/>
                  </a:solidFill>
                  <a:latin typeface="Arial Black" panose="020B0A04020102020204" pitchFamily="34" charset="0"/>
                </a:rPr>
                <a:t>LUENTO 2: ERGONOMIA </a:t>
              </a:r>
              <a:r>
                <a:rPr lang="en-US" sz="6600" spc="92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JA TYÖTURVALLISUUS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100574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OPINTOYKSIKKÖ 3: </a:t>
              </a:r>
              <a:r>
                <a:rPr lang="fi-FI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PUURAKENNELMIEN PYSTYTYKSEN JOHTAMINEN RAKENNUSPAIKALLA</a:t>
              </a:r>
              <a:endParaRPr lang="en-US" sz="2400" spc="150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yöntekijä suojavarusteissa katsomassa ylöspäin työmaalla">
            <a:extLst>
              <a:ext uri="{FF2B5EF4-FFF2-40B4-BE49-F238E27FC236}">
                <a16:creationId xmlns:a16="http://schemas.microsoft.com/office/drawing/2014/main" id="{C9A077FD-12B2-4F5E-89DC-BB9065F9F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4952" y="595399"/>
            <a:ext cx="12483048" cy="832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-472888"/>
            <a:ext cx="8385423" cy="8119650"/>
            <a:chOff x="254000" y="-211895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ESITYKSEN SISÄLTÖ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8"/>
              <a:ext cx="9214823" cy="286403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Lainsäädäntö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Ergonomia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Riskit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Turvallisuus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yhteisenä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asiana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Edut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4"/>
              <a:ext cx="9215776" cy="78226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Käsiteltävät</a:t>
              </a:r>
              <a:r>
                <a:rPr lang="en-US" sz="3700" spc="185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aiheet</a:t>
              </a:r>
              <a:endParaRPr lang="en-US" sz="3700" spc="185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822953" y="163218"/>
            <a:ext cx="8385423" cy="6508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Euroopan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Unionissa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työturvallisuudesta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on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määrätty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direktiivillä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Direktiivi on osa kansallista lainsäädäntöä ja Euroopan unionista tehdyn sopimuksen nojalla annettu säädös on kaikilta osiltaan sitova. </a:t>
            </a:r>
          </a:p>
          <a:p>
            <a:pPr marL="171450" indent="-17145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8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EUn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jäsenvaltiolla voi olla olemassa kansallisia työturvallisuuteen liittyviä lakeja, joiden siis täytyy olla yhteneväiset EU direktiivin kanssa.</a:t>
            </a: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Jäsenvaltio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voi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säätää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tasavallan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presidentin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tai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valtioneuvoston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asetuksia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Lisäksi on jäsenvaltion voi tehdä päätöksen, jolla täsmennetään lakia tai asetusta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765205" y="957263"/>
            <a:ext cx="6912414" cy="104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70"/>
              </a:lnSpc>
            </a:pPr>
            <a:r>
              <a:rPr lang="en-US" sz="6200" spc="310" dirty="0" err="1">
                <a:solidFill>
                  <a:schemeClr val="bg1"/>
                </a:solidFill>
                <a:latin typeface="Arial Black" panose="020B0A04020102020204" pitchFamily="34" charset="0"/>
              </a:rPr>
              <a:t>Lainsäädäntö</a:t>
            </a:r>
            <a:endParaRPr lang="en-US" sz="6200" spc="3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53600" y="278222"/>
            <a:ext cx="8305800" cy="4764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Ergonomian tavoitteena on kehittää työn tekemistä sellaiseksi, että se on jokaiselle ihmiselle mahdollisimman sopivaa toistomääriltään ja voiman tarpeiltaan, sekä että työasento ja työympäristö tukisi työsuoritusta. </a:t>
            </a:r>
          </a:p>
          <a:p>
            <a:pPr marL="171450" indent="-171450" algn="l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12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Työskentelyn voimantarvetta voidaan säädellä  ergonomian keinoin. </a:t>
            </a:r>
          </a:p>
          <a:p>
            <a:pPr marL="285750" indent="-285750" algn="l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1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Ergonomian lisäämiseksi voidaan työssä käyttää teknisiä apuvälineitä, kuten koneita ja laitteita. 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765205" y="957263"/>
            <a:ext cx="6912414" cy="104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70"/>
              </a:lnSpc>
            </a:pPr>
            <a:r>
              <a:rPr lang="en-US" sz="6200" spc="310" dirty="0" err="1">
                <a:solidFill>
                  <a:schemeClr val="bg1"/>
                </a:solidFill>
                <a:latin typeface="Arial Black" panose="020B0A04020102020204" pitchFamily="34" charset="0"/>
              </a:rPr>
              <a:t>Ergonomia</a:t>
            </a:r>
            <a:endParaRPr lang="en-US" sz="6200" spc="3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76342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641559" y="923710"/>
            <a:ext cx="8385422" cy="8252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Työolosuhteesta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aiheutuvat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riskit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Pölyisyys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homeitiöt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bakteerit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VOC-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yhdisteet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ja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kaasut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Melu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tärinä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kuumuus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kylmyys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ja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vetoisuus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Valaistus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häikäistyminen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sumuisuus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tai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pakokaasut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Altistumiset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myrkyt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kaasut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ja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liuoitinaineet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algn="l">
              <a:lnSpc>
                <a:spcPts val="3359"/>
              </a:lnSpc>
            </a:pP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Työympäristöön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liittyvät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riskit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Työmaan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sisäinen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ja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ulkoinen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liikenne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Työkoneiden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 ja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työvälineiden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käyttäminen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Jätteiden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ja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vaarallisten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aineiden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varastointi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ja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käsittely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Ulkopuoliset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toimijat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(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esim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asukkaat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uteliaat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jne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.)</a:t>
            </a: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Työtilojen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työnaikainen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käyttäminen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ja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liikkuvat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koneen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osat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algn="l">
              <a:lnSpc>
                <a:spcPts val="3359"/>
              </a:lnSpc>
            </a:pP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Työnsuunnittelusta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ja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johtamisesta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aiheutuvat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riskit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Työmaa-aikataulu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ja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työvaiheiden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ajoitus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Samanaikaisesti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tehtävät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työt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Epäjohdonmukainen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johtaminen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ja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laatualenemat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024110" y="-277325"/>
            <a:ext cx="8385423" cy="4008151"/>
            <a:chOff x="-6120" y="48856"/>
            <a:chExt cx="11180564" cy="5344200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-6120" y="48856"/>
              <a:ext cx="11180564" cy="5344200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457200" y="1721908"/>
              <a:ext cx="10717244" cy="139525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Riskit</a:t>
              </a:r>
              <a:endParaRPr lang="en-US" sz="6200" spc="310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6" name="TextBox 3">
            <a:extLst>
              <a:ext uri="{FF2B5EF4-FFF2-40B4-BE49-F238E27FC236}">
                <a16:creationId xmlns:a16="http://schemas.microsoft.com/office/drawing/2014/main" id="{8251BD57-DF4A-4786-9DA0-D4F84A416FEC}"/>
              </a:ext>
            </a:extLst>
          </p:cNvPr>
          <p:cNvSpPr txBox="1"/>
          <p:nvPr/>
        </p:nvSpPr>
        <p:spPr>
          <a:xfrm>
            <a:off x="1024110" y="4000500"/>
            <a:ext cx="7617741" cy="4328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Työn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tekemiseen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liittyvät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riskit</a:t>
            </a: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Materiaali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- ja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henkilönostot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ja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siirrot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Teline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- ja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tukityöt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Elementttien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ja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muottien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asennus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Purku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- ja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kaivantotyöt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Sähkötyöt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Tulityöt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Työt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tie- tai rata-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alueelle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Asbestityöt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Työt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teollisen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prosessilinjanston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lähellä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53600" y="278222"/>
            <a:ext cx="8305800" cy="3892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Yhteinen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työmaa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0-tapaturmaa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ajattelu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Turvallisuushavainto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Valjastyöskentely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Suojavarustus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Nostoapuvälineet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Perehdytys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Työhon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opastus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TR-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mittaus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ELMERI, tai ELMERI+ -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mittarit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765205" y="957263"/>
            <a:ext cx="6912414" cy="320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70"/>
              </a:lnSpc>
            </a:pPr>
            <a:r>
              <a:rPr lang="en-US" sz="6200" spc="310" dirty="0" err="1">
                <a:solidFill>
                  <a:schemeClr val="bg1"/>
                </a:solidFill>
                <a:latin typeface="Arial Black" panose="020B0A04020102020204" pitchFamily="34" charset="0"/>
              </a:rPr>
              <a:t>Turvallisuus</a:t>
            </a:r>
            <a:r>
              <a:rPr lang="en-US" sz="6200" spc="31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200" spc="310" dirty="0" err="1">
                <a:solidFill>
                  <a:schemeClr val="bg1"/>
                </a:solidFill>
                <a:latin typeface="Arial Black" panose="020B0A04020102020204" pitchFamily="34" charset="0"/>
              </a:rPr>
              <a:t>yhteisenä</a:t>
            </a:r>
            <a:r>
              <a:rPr lang="en-US" sz="6200" spc="31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200" spc="310" dirty="0" err="1">
                <a:solidFill>
                  <a:schemeClr val="bg1"/>
                </a:solidFill>
                <a:latin typeface="Arial Black" panose="020B0A04020102020204" pitchFamily="34" charset="0"/>
              </a:rPr>
              <a:t>asiana</a:t>
            </a:r>
            <a:endParaRPr lang="en-US" sz="6200" spc="3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83029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6192500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Edut</a:t>
            </a:r>
            <a:endParaRPr lang="en-US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011321"/>
            <a:chOff x="0" y="-19050"/>
            <a:chExt cx="9013889" cy="2681760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TYÖSSÄJAKSAMINEN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Ergonimiset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työpisteet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työasennot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helpottavat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jopa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nopeuttavat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työskentelyä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rasitusvammat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vähenevät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011321"/>
            <a:chOff x="0" y="-19050"/>
            <a:chExt cx="9013889" cy="2681760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TUOTTAVUUS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Työpoissaolot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vähenevät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työssäjaksaminen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paranee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iäkkäät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työntekijät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voivat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pysyä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työelämässä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pidempään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1575305"/>
            <a:chOff x="0" y="-19050"/>
            <a:chExt cx="9013889" cy="2100406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TYÖHYVINVOINTI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Turvallisessa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työympäristössä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työviihtyvyys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paranee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onnettomuusriskit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vähenevät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84102"/>
            <a:ext cx="6760417" cy="1999965"/>
            <a:chOff x="0" y="-6813"/>
            <a:chExt cx="9013889" cy="2155186"/>
          </a:xfrm>
        </p:grpSpPr>
        <p:sp>
          <p:nvSpPr>
            <p:cNvPr id="17" name="TextBox 17"/>
            <p:cNvSpPr txBox="1"/>
            <p:nvPr/>
          </p:nvSpPr>
          <p:spPr>
            <a:xfrm>
              <a:off x="552" y="-6813"/>
              <a:ext cx="9012784" cy="53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KUSTANNUKSET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73351"/>
              <a:ext cx="9013889" cy="13750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Tuottavuus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paranee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koska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sairauspoissaolot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vähenevät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ja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samalla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terveydenhoitokustannukset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alenevat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.</a:t>
              </a:r>
              <a:endPara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</a:endParaRP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 + Glacial Indifference">
      <a:majorFont>
        <a:latin typeface="Arial Black"/>
        <a:ea typeface=""/>
        <a:cs typeface=""/>
      </a:majorFont>
      <a:minorFont>
        <a:latin typeface="Glacial Indifferen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336</Words>
  <Application>Microsoft Office PowerPoint</Application>
  <PresentationFormat>Mukautettu</PresentationFormat>
  <Paragraphs>77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 Black</vt:lpstr>
      <vt:lpstr>Glacial Indifference</vt:lpstr>
      <vt:lpstr>Arial</vt:lpstr>
      <vt:lpstr>Calibri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67</cp:revision>
  <dcterms:created xsi:type="dcterms:W3CDTF">2006-08-16T00:00:00Z</dcterms:created>
  <dcterms:modified xsi:type="dcterms:W3CDTF">2022-04-19T19:38:06Z</dcterms:modified>
  <dc:identifier>DAD7Xzioke4</dc:identifier>
</cp:coreProperties>
</file>